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614" r:id="rId5"/>
    <p:sldId id="569" r:id="rId6"/>
    <p:sldId id="489" r:id="rId7"/>
    <p:sldId id="515" r:id="rId8"/>
    <p:sldId id="570" r:id="rId9"/>
    <p:sldId id="571" r:id="rId10"/>
    <p:sldId id="572" r:id="rId11"/>
    <p:sldId id="573" r:id="rId12"/>
    <p:sldId id="615" r:id="rId13"/>
    <p:sldId id="574" r:id="rId14"/>
    <p:sldId id="575" r:id="rId15"/>
    <p:sldId id="576" r:id="rId16"/>
    <p:sldId id="578" r:id="rId17"/>
    <p:sldId id="616" r:id="rId18"/>
    <p:sldId id="620" r:id="rId19"/>
    <p:sldId id="617" r:id="rId20"/>
    <p:sldId id="618" r:id="rId21"/>
    <p:sldId id="61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32"/>
    <p:restoredTop sz="57007"/>
  </p:normalViewPr>
  <p:slideViewPr>
    <p:cSldViewPr snapToGrid="0" snapToObjects="1">
      <p:cViewPr varScale="1">
        <p:scale>
          <a:sx n="65" d="100"/>
          <a:sy n="65" d="100"/>
        </p:scale>
        <p:origin x="1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08560-D411-F740-AE1F-60A2E9ED51B2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72E8C-6A6C-B94C-9423-6841DE920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72E8C-6A6C-B94C-9423-6841DE920A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02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15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890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16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99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839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851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87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675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21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035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7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06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latin typeface="Arial" charset="0"/>
              </a:rPr>
              <a:t>A* expanded 8100 ; Path cost = 33</a:t>
            </a:r>
          </a:p>
          <a:p>
            <a:r>
              <a:rPr lang="en-US" dirty="0">
                <a:latin typeface="Arial" charset="0"/>
              </a:rPr>
              <a:t>UCS expanded 25263 . Path cost = 33</a:t>
            </a:r>
          </a:p>
          <a:p>
            <a:r>
              <a:rPr lang="en-US" dirty="0">
                <a:latin typeface="Arial" charset="0"/>
              </a:rPr>
              <a:t>Greedy expanded 10 . Path cost = 41</a:t>
            </a:r>
          </a:p>
          <a:p>
            <a:r>
              <a:rPr lang="en-US" dirty="0">
                <a:latin typeface="Arial" charset="0"/>
              </a:rPr>
              <a:t>[0, 7, 5, 3, 2, 1, 4, 6]</a:t>
            </a:r>
          </a:p>
          <a:p>
            <a:r>
              <a:rPr lang="en-US" dirty="0">
                <a:latin typeface="Arial" charset="0"/>
              </a:rPr>
              <a:t>(7, 0, 5, 3, 2, 1, 4, 6)</a:t>
            </a:r>
          </a:p>
          <a:p>
            <a:r>
              <a:rPr lang="en-US" dirty="0">
                <a:latin typeface="Arial" charset="0"/>
              </a:rPr>
              <a:t>(6, 4, 1, 2, 3, 5, 0, 7)</a:t>
            </a:r>
          </a:p>
          <a:p>
            <a:r>
              <a:rPr lang="en-US" dirty="0">
                <a:latin typeface="Arial" charset="0"/>
              </a:rPr>
              <a:t>(3, 2, 1, 4, 6, 5, 0, 7)</a:t>
            </a:r>
          </a:p>
          <a:p>
            <a:r>
              <a:rPr lang="en-US" dirty="0">
                <a:latin typeface="Arial" charset="0"/>
              </a:rPr>
              <a:t>(1, 2, 3, 4, 6, 5, 0, 7)</a:t>
            </a:r>
          </a:p>
          <a:p>
            <a:r>
              <a:rPr lang="en-US" dirty="0">
                <a:latin typeface="Arial" charset="0"/>
              </a:rPr>
              <a:t>(5, 6, 4, 3, 2, 1, 0, 7)</a:t>
            </a:r>
          </a:p>
          <a:p>
            <a:r>
              <a:rPr lang="en-US" dirty="0">
                <a:latin typeface="Arial" charset="0"/>
              </a:rPr>
              <a:t>(6, 5, 4, 3, 2, 1, 0, 7)</a:t>
            </a:r>
          </a:p>
          <a:p>
            <a:r>
              <a:rPr lang="en-US" dirty="0">
                <a:latin typeface="Arial" charset="0"/>
              </a:rPr>
              <a:t>(0, 1, 2, 3, 4, 5, 6, 7)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8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7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charset="0"/>
              </a:rPr>
              <a:t>You know exactly where you came from and how you got there, but you have no idea where you’re going.  But, you’ll know it when you see it.</a:t>
            </a:r>
          </a:p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9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190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10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182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11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00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12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182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13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15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EE1D48C-6E2A-4EE0-9086-47A40D7FB81E}" type="slidenum">
              <a:rPr lang="en-US" smtClean="0">
                <a:latin typeface="Arial" charset="0"/>
              </a:rPr>
              <a:pPr/>
              <a:t>14</a:t>
            </a:fld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549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91199-831D-3D49-B8F6-D8C1EC924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C6F153-4F38-9048-8C81-3F04838A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C31C2-1DB6-E346-9619-891CC83D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3CD05-7A0B-8A48-86C5-8AA2D321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85131-8546-5748-B5B3-C1F7EAA981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74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B82C2-E18C-514E-86C3-261CFBD1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9FC63-74B2-5F4D-A146-B1ABDDC5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AA595-7E34-BD4B-B4F2-466C45CC9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CC65BE-7BB6-9C47-934D-843C1E48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3FECF-BBEC-0F49-936B-E6569357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20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6913-43DA-D74E-839F-4AFF7FD324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BB4CA5-EC5E-C043-AB42-4391E22F8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A826-C806-B04F-A7BA-7F5D30AD9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9C59F-1D00-5A4A-8B93-60214B985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E98FA-A542-C545-B085-795ECD1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89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059BC-8B79-554B-A086-AF561B54B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7467B-D11E-4E4D-B94C-E23F6AC3D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33D76-A4A8-D94F-A421-92499B618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CS 444 – Spring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AEA21-96BB-8047-B66D-AF08A7AC0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DB9B81-DCEE-5043-A152-67414DBF0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6350"/>
            <a:ext cx="2498169" cy="53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4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61E66-5440-A84B-AF4E-3E58A4309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414DB-D92B-9840-A4D7-B474FD7FA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25CD5C-BBA1-6443-A582-EAC3E07E4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922053-D721-B44D-9FAF-12CD486F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CD55-B47B-8543-968C-57C9AC420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5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7078-6153-404A-ADCE-5223503D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352580-7BE5-B34F-8B12-F48FC1C36B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BF12C-FA93-E84F-B487-32A9BB02A3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4D947-60D8-2447-A843-BCE6E0798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57041-FF86-2F44-ACB1-6295A2E58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3F616A-2007-FD43-9042-99B222AD2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4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FD63B-9ED2-9A49-87CC-99B2344E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FDAF6-BF09-5145-A08B-C82C4B989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06789E-A5B9-CD40-BD86-19C7A7B91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884A36-E126-9543-A28B-6A0890652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2F21F-D3F3-D546-A0BC-D61CDBB8F7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0C6C82-1813-5D4C-B602-A27D68004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BE4171-468C-1F45-ABCC-5604503CA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86F036-6598-CA4A-995C-970BE9971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55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2D19-BEAA-6545-9D84-AE244992B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239399-390D-F04B-9DE5-525569EE3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9E20C0-3A07-3040-9843-30DE883CF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EEFC3B-6C47-F74D-9D39-B7A919D59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92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AAE581-8D96-6741-BD5F-25300590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FBBAB6-6200-4F41-97EA-103E55C9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1D92C-75B3-E541-B0E0-DC54E0B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86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6132-5C6C-2049-AEE4-D5A195C39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24278-7BDB-7840-8215-6E8CEB0C3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88B1E-4F8C-8347-A672-834A37082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B6DFA-36C8-CF45-818B-61E37590E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4BE88D-2B76-9443-9E72-9D4D99C0F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40066-36EE-8D40-BD91-7421E1A48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77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A13D9-7D2A-5142-8E59-899CB93E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D066D-9835-3E4C-8C70-AF205FA4DF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EA47F2-4FF5-7644-8624-7CD427E86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B5DEE-8710-1B43-836A-3C8802376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3F8D74-BD04-124F-94D4-8A55A8E57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62E51-737B-3943-BDD7-F5E07EDC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26D9CE-D1A9-0347-85B7-5018CFFC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E41459-7B43-B848-A136-3ADDA0D1FD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1887A-4D59-3341-95C3-CD02A174EF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851A9-3C6A-0F48-B8DC-4A34E0570A7E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E6E18-2BA3-8A42-AE00-7337CE370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CAA5D-375C-2546-AB92-496E11C68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E9FE5-B1FE-D34A-9F6B-9382BD8E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7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28C4-E25A-B445-8EFF-7458B8A1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5172"/>
            <a:ext cx="12192000" cy="1655763"/>
          </a:xfrm>
        </p:spPr>
        <p:txBody>
          <a:bodyPr>
            <a:normAutofit/>
          </a:bodyPr>
          <a:lstStyle/>
          <a:p>
            <a:r>
              <a:rPr lang="en-US" sz="4800" dirty="0"/>
              <a:t>Artificial </a:t>
            </a:r>
            <a:br>
              <a:rPr lang="en-US" sz="4800" dirty="0"/>
            </a:br>
            <a:r>
              <a:rPr lang="en-US" sz="4800" dirty="0"/>
              <a:t>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91C0F-1516-D942-B08D-B0EEED0EDA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42803" y="5176799"/>
            <a:ext cx="4521200" cy="1655762"/>
          </a:xfrm>
        </p:spPr>
        <p:txBody>
          <a:bodyPr>
            <a:noAutofit/>
          </a:bodyPr>
          <a:lstStyle/>
          <a:p>
            <a:r>
              <a:rPr lang="en-US" sz="2200" dirty="0"/>
              <a:t>CS 444 – Spring 2021</a:t>
            </a:r>
          </a:p>
          <a:p>
            <a:r>
              <a:rPr lang="en-US" sz="2200" dirty="0"/>
              <a:t>Dr. Kevin Molloy</a:t>
            </a:r>
          </a:p>
          <a:p>
            <a:r>
              <a:rPr lang="en-US" sz="2200" dirty="0"/>
              <a:t>Department of Computer Science</a:t>
            </a:r>
          </a:p>
          <a:p>
            <a:r>
              <a:rPr lang="en-US" sz="2200" dirty="0"/>
              <a:t>James Madison University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B060D-421A-4941-A1CD-F9539C034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205" y="300277"/>
            <a:ext cx="1554768" cy="155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682D3F-E77A-1448-B9F0-1803FE5D7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9" y="150089"/>
            <a:ext cx="1841674" cy="282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9356A4-8E34-A645-AA41-C3E432B55E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375" y="2652352"/>
            <a:ext cx="2065722" cy="155329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8CEDD45D-A7F7-014E-9967-E6D61F10F737}"/>
              </a:ext>
            </a:extLst>
          </p:cNvPr>
          <p:cNvSpPr txBox="1">
            <a:spLocks/>
          </p:cNvSpPr>
          <p:nvPr/>
        </p:nvSpPr>
        <p:spPr>
          <a:xfrm>
            <a:off x="9269259" y="6200384"/>
            <a:ext cx="3067789" cy="657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D1F2F-54E2-A049-9F4B-4FBA8D52FDE1}"/>
              </a:ext>
            </a:extLst>
          </p:cNvPr>
          <p:cNvSpPr txBox="1"/>
          <p:nvPr/>
        </p:nvSpPr>
        <p:spPr>
          <a:xfrm>
            <a:off x="8392438" y="6374494"/>
            <a:ext cx="3614368" cy="4883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1200" dirty="0"/>
              <a:t>Much of this lecture is taken from </a:t>
            </a:r>
          </a:p>
          <a:p>
            <a:r>
              <a:rPr lang="en-US" sz="1200" dirty="0"/>
              <a:t>Dan Klein and Pieter </a:t>
            </a:r>
            <a:r>
              <a:rPr lang="en-US" sz="1200" dirty="0" err="1"/>
              <a:t>Abbeel</a:t>
            </a:r>
            <a:r>
              <a:rPr lang="en-US" sz="1200" dirty="0"/>
              <a:t> AI class at UC Berkeley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A9A0E1-7083-2D41-BEC7-6F1703AA283A}"/>
              </a:ext>
            </a:extLst>
          </p:cNvPr>
          <p:cNvSpPr txBox="1">
            <a:spLocks/>
          </p:cNvSpPr>
          <p:nvPr/>
        </p:nvSpPr>
        <p:spPr>
          <a:xfrm>
            <a:off x="-185194" y="3605856"/>
            <a:ext cx="12192000" cy="155329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Local Search &amp; Optimization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7CC16324-E535-FA4C-8879-5DFA55072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8885" y="1666694"/>
            <a:ext cx="4834229" cy="3021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43638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Hill Climbing Algorithm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06776A0-83D7-B54D-8E33-5CAA98931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9345" y="1219939"/>
            <a:ext cx="7542655" cy="4714159"/>
          </a:xfrm>
          <a:prstGeom prst="rect">
            <a:avLst/>
          </a:prstGeom>
          <a:noFill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0C654B0E-E933-BA45-9552-D4CC26A9034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2143" y="990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dirty="0"/>
              <a:t>Simple, general idea: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Start wherever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Repeat: move to the best neighboring state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If no neighbors better than current, quit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bad about this approach?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Complete?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Optimal?</a:t>
            </a:r>
          </a:p>
          <a:p>
            <a:pPr eaLnBrk="1" hangingPunct="1">
              <a:lnSpc>
                <a:spcPct val="90000"/>
              </a:lnSpc>
            </a:pPr>
            <a:endParaRPr lang="en-US" sz="1900" dirty="0"/>
          </a:p>
          <a:p>
            <a:pPr eaLnBrk="1" hangingPunct="1">
              <a:lnSpc>
                <a:spcPct val="90000"/>
              </a:lnSpc>
            </a:pPr>
            <a:r>
              <a:rPr lang="en-US" sz="2800" dirty="0"/>
              <a:t>What’s good about it?</a:t>
            </a:r>
          </a:p>
        </p:txBody>
      </p:sp>
    </p:spTree>
    <p:extLst>
      <p:ext uri="{BB962C8B-B14F-4D97-AF65-F5344CB8AC3E}">
        <p14:creationId xmlns:p14="http://schemas.microsoft.com/office/powerpoint/2010/main" val="3646769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11</a:t>
            </a:fld>
            <a:endParaRPr 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Hill Climbing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0A14540-E36A-1C4B-8A07-8459FA5205BA}"/>
              </a:ext>
            </a:extLst>
          </p:cNvPr>
          <p:cNvSpPr/>
          <p:nvPr/>
        </p:nvSpPr>
        <p:spPr>
          <a:xfrm>
            <a:off x="72887" y="884927"/>
            <a:ext cx="7359617" cy="34778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function</a:t>
            </a:r>
            <a:r>
              <a:rPr lang="en-US" sz="2000" dirty="0">
                <a:latin typeface="Helvetica" pitchFamily="2" charset="0"/>
              </a:rPr>
              <a:t> Hill-Climbing(problem) </a:t>
            </a:r>
            <a:r>
              <a:rPr lang="en-US" sz="2000" b="1" dirty="0">
                <a:latin typeface="Helvetica" pitchFamily="2" charset="0"/>
              </a:rPr>
              <a:t>returns</a:t>
            </a:r>
            <a:r>
              <a:rPr lang="en-US" sz="2000" dirty="0">
                <a:latin typeface="Helvetica" pitchFamily="2" charset="0"/>
              </a:rPr>
              <a:t> a state (local optimum)</a:t>
            </a:r>
          </a:p>
          <a:p>
            <a:pPr marL="523875"/>
            <a:r>
              <a:rPr lang="en-US" sz="2000" b="1" i="1" dirty="0">
                <a:latin typeface="Helvetica" pitchFamily="2" charset="0"/>
              </a:rPr>
              <a:t>inputs</a:t>
            </a:r>
            <a:r>
              <a:rPr lang="en-US" sz="2000" i="1" dirty="0">
                <a:latin typeface="Helvetica" pitchFamily="2" charset="0"/>
              </a:rPr>
              <a:t>: </a:t>
            </a:r>
            <a:r>
              <a:rPr lang="en-US" sz="2000" dirty="0">
                <a:latin typeface="Helvetica" pitchFamily="2" charset="0"/>
              </a:rPr>
              <a:t>problem, a problem</a:t>
            </a:r>
          </a:p>
          <a:p>
            <a:pPr marL="523875"/>
            <a:r>
              <a:rPr lang="en-US" sz="2000" b="1" i="1" dirty="0">
                <a:latin typeface="Helvetica" pitchFamily="2" charset="0"/>
              </a:rPr>
              <a:t>local variables</a:t>
            </a:r>
            <a:r>
              <a:rPr lang="en-US" sz="2000" i="1" dirty="0">
                <a:latin typeface="Helvetica" pitchFamily="2" charset="0"/>
              </a:rPr>
              <a:t>: 	current (a node)</a:t>
            </a:r>
          </a:p>
          <a:p>
            <a:pPr marL="523875"/>
            <a:r>
              <a:rPr lang="en-US" sz="2000" i="1" dirty="0">
                <a:latin typeface="Helvetica" pitchFamily="2" charset="0"/>
              </a:rPr>
              <a:t>			neighbor (a node)</a:t>
            </a:r>
          </a:p>
          <a:p>
            <a:pPr marL="523875"/>
            <a:r>
              <a:rPr lang="en-US" sz="2000" i="1" dirty="0">
                <a:latin typeface="Helvetica" pitchFamily="2" charset="0"/>
              </a:rPr>
              <a:t>current</a:t>
            </a:r>
            <a:r>
              <a:rPr lang="en-US" sz="2000" dirty="0">
                <a:latin typeface="Helvetica" pitchFamily="2" charset="0"/>
              </a:rPr>
              <a:t> ← MAKE-NODE(INITIAL-STATE [problem])</a:t>
            </a:r>
          </a:p>
          <a:p>
            <a:pPr marL="523875"/>
            <a:r>
              <a:rPr lang="en-US" sz="2000" b="1" dirty="0">
                <a:latin typeface="Helvetica" pitchFamily="2" charset="0"/>
              </a:rPr>
              <a:t>loop do</a:t>
            </a:r>
            <a:r>
              <a:rPr lang="en-US" sz="2000" dirty="0">
                <a:latin typeface="Helvetica" pitchFamily="2" charset="0"/>
              </a:rPr>
              <a:t> </a:t>
            </a:r>
            <a:endParaRPr lang="en-US" sz="2000" i="1" dirty="0">
              <a:latin typeface="Helvetica" pitchFamily="2" charset="0"/>
            </a:endParaRPr>
          </a:p>
          <a:p>
            <a:pPr marL="919163"/>
            <a:r>
              <a:rPr lang="en-US" sz="2000" i="1" dirty="0">
                <a:latin typeface="Helvetica" pitchFamily="2" charset="0"/>
              </a:rPr>
              <a:t>neighbor</a:t>
            </a:r>
            <a:r>
              <a:rPr lang="en-US" sz="2000" dirty="0">
                <a:latin typeface="Helvetica" pitchFamily="2" charset="0"/>
              </a:rPr>
              <a:t> ←  a successor of current</a:t>
            </a:r>
            <a:endParaRPr lang="en-US" sz="2000" i="1" dirty="0">
              <a:latin typeface="Helvetica" pitchFamily="2" charset="0"/>
            </a:endParaRPr>
          </a:p>
          <a:p>
            <a:pPr marL="919163"/>
            <a:r>
              <a:rPr lang="en-US" sz="2000" b="1" dirty="0">
                <a:latin typeface="Helvetica" pitchFamily="2" charset="0"/>
              </a:rPr>
              <a:t>If</a:t>
            </a:r>
            <a:r>
              <a:rPr lang="en-US" sz="2000" dirty="0">
                <a:latin typeface="Helvetica" pitchFamily="2" charset="0"/>
              </a:rPr>
              <a:t> Value[neighbor] </a:t>
            </a:r>
            <a:r>
              <a:rPr lang="en-US" sz="2000" b="1" dirty="0">
                <a:solidFill>
                  <a:srgbClr val="FF0000"/>
                </a:solidFill>
                <a:latin typeface="Helvetica" pitchFamily="2" charset="0"/>
              </a:rPr>
              <a:t>is not better than </a:t>
            </a:r>
            <a:r>
              <a:rPr lang="en-US" sz="2000" dirty="0">
                <a:latin typeface="Helvetica" pitchFamily="2" charset="0"/>
              </a:rPr>
              <a:t>Value[current]</a:t>
            </a:r>
          </a:p>
          <a:p>
            <a:pPr marL="919163"/>
            <a:r>
              <a:rPr lang="en-US" sz="2000" b="1" dirty="0">
                <a:latin typeface="Helvetica" pitchFamily="2" charset="0"/>
              </a:rPr>
              <a:t>	then return</a:t>
            </a:r>
            <a:r>
              <a:rPr lang="en-US" sz="2000" dirty="0">
                <a:latin typeface="Helvetica" pitchFamily="2" charset="0"/>
              </a:rPr>
              <a:t> State ← [current]</a:t>
            </a:r>
            <a:endParaRPr lang="en-US" sz="2000" b="1" dirty="0">
              <a:latin typeface="Helvetica" pitchFamily="2" charset="0"/>
            </a:endParaRPr>
          </a:p>
          <a:p>
            <a:pPr marL="523875"/>
            <a:r>
              <a:rPr lang="en-US" sz="2000" dirty="0">
                <a:latin typeface="Helvetica" pitchFamily="2" charset="0"/>
              </a:rPr>
              <a:t>	current ← neighbor</a:t>
            </a:r>
          </a:p>
          <a:p>
            <a:pPr marL="523875"/>
            <a:r>
              <a:rPr lang="en-US" sz="2000" b="1" dirty="0">
                <a:latin typeface="Helvetica" pitchFamily="2" charset="0"/>
              </a:rPr>
              <a:t>end	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9B91DC85-3528-444D-8E32-04AB53934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6683" y="3451942"/>
            <a:ext cx="5700819" cy="30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1909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12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Hill Climbing Generating Neighboring States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81E1923-30A4-BE42-8DD3-40CEA0167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3643350"/>
            <a:ext cx="11715750" cy="5360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What if neighbors cannot be enumerated? What if state space is continuous?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112D35-000B-1544-8B19-DF9EF16E26E5}"/>
              </a:ext>
            </a:extLst>
          </p:cNvPr>
          <p:cNvSpPr txBox="1">
            <a:spLocks/>
          </p:cNvSpPr>
          <p:nvPr/>
        </p:nvSpPr>
        <p:spPr>
          <a:xfrm>
            <a:off x="266700" y="835954"/>
            <a:ext cx="7447893" cy="57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is the neighbor of a current state generated?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E85B29C-C0C3-5447-96B0-0C962F48E288}"/>
              </a:ext>
            </a:extLst>
          </p:cNvPr>
          <p:cNvSpPr txBox="1">
            <a:spLocks/>
          </p:cNvSpPr>
          <p:nvPr/>
        </p:nvSpPr>
        <p:spPr>
          <a:xfrm>
            <a:off x="238125" y="4213915"/>
            <a:ext cx="11715750" cy="2453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Stochastic hill climbing</a:t>
            </a:r>
            <a:r>
              <a:rPr lang="en-US" dirty="0"/>
              <a:t>: generate neighbor at random (continuous spaces, perform a small perturbation to generate neighbor)</a:t>
            </a:r>
          </a:p>
          <a:p>
            <a:r>
              <a:rPr lang="en-US" b="1" dirty="0">
                <a:solidFill>
                  <a:srgbClr val="FF0000"/>
                </a:solidFill>
              </a:rPr>
              <a:t>Gradient-based variants</a:t>
            </a:r>
            <a:r>
              <a:rPr lang="en-US" dirty="0"/>
              <a:t>: for continuous state spaces</a:t>
            </a:r>
          </a:p>
          <a:p>
            <a:pPr lvl="1"/>
            <a:r>
              <a:rPr lang="en-US" dirty="0"/>
              <a:t>(Conjugate) Gradient Descent/Ascent</a:t>
            </a:r>
          </a:p>
          <a:p>
            <a:pPr lvl="1"/>
            <a:r>
              <a:rPr lang="en-US" dirty="0"/>
              <a:t>Other numerical optimization algorithms (beyond scope of CS 444)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A8A7FA2-12B6-1A47-A98D-945377AA6B23}"/>
              </a:ext>
            </a:extLst>
          </p:cNvPr>
          <p:cNvSpPr txBox="1">
            <a:spLocks/>
          </p:cNvSpPr>
          <p:nvPr/>
        </p:nvSpPr>
        <p:spPr>
          <a:xfrm>
            <a:off x="164463" y="1441058"/>
            <a:ext cx="11715750" cy="2011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state space is discrete and neighbor list is finite, all neighbors of a current state can be considered:</a:t>
            </a:r>
          </a:p>
          <a:p>
            <a:r>
              <a:rPr lang="en-US" b="1" dirty="0">
                <a:solidFill>
                  <a:srgbClr val="FF0000"/>
                </a:solidFill>
              </a:rPr>
              <a:t>Steepest hill climbing</a:t>
            </a:r>
            <a:r>
              <a:rPr lang="en-US" dirty="0"/>
              <a:t>: compare best neighbor to current</a:t>
            </a:r>
          </a:p>
          <a:p>
            <a:r>
              <a:rPr lang="en-US" b="1" dirty="0">
                <a:solidFill>
                  <a:srgbClr val="FF0000"/>
                </a:solidFill>
              </a:rPr>
              <a:t>First-choice hill climbers </a:t>
            </a:r>
            <a:r>
              <a:rPr lang="en-US" dirty="0"/>
              <a:t>use the first choice that is improves on current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9C3C07E-3B17-3E44-9330-D0109885408B}"/>
              </a:ext>
            </a:extLst>
          </p:cNvPr>
          <p:cNvSpPr txBox="1">
            <a:spLocks/>
          </p:cNvSpPr>
          <p:nvPr/>
        </p:nvSpPr>
        <p:spPr>
          <a:xfrm>
            <a:off x="7714593" y="823955"/>
            <a:ext cx="4052395" cy="5705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B0F0"/>
                </a:solidFill>
              </a:rPr>
              <a:t>Varies with approach…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47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13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Hill Climbing Quiz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hill-climb-quiz.png">
            <a:extLst>
              <a:ext uri="{FF2B5EF4-FFF2-40B4-BE49-F238E27FC236}">
                <a16:creationId xmlns:a16="http://schemas.microsoft.com/office/drawing/2014/main" id="{D08312B7-B96B-A442-85F1-61416E29D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35" y="838200"/>
            <a:ext cx="6234587" cy="3714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1CB0E4-F636-AE43-8FC3-43FE69282848}"/>
              </a:ext>
            </a:extLst>
          </p:cNvPr>
          <p:cNvSpPr txBox="1"/>
          <p:nvPr/>
        </p:nvSpPr>
        <p:spPr>
          <a:xfrm>
            <a:off x="3314128" y="4552732"/>
            <a:ext cx="4272199" cy="163121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Starting from X, where do you end up ?</a:t>
            </a:r>
          </a:p>
          <a:p>
            <a:r>
              <a:rPr lang="en-US" sz="2000" dirty="0">
                <a:latin typeface="Calibri"/>
                <a:cs typeface="Calibri"/>
              </a:rPr>
              <a:t>	</a:t>
            </a:r>
          </a:p>
          <a:p>
            <a:r>
              <a:rPr lang="en-US" sz="2000" dirty="0">
                <a:latin typeface="Calibri"/>
                <a:cs typeface="Calibri"/>
              </a:rPr>
              <a:t>Starting from Y, where do you end up ?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Starting from Z, where do you end up ?</a:t>
            </a:r>
          </a:p>
        </p:txBody>
      </p:sp>
    </p:spTree>
    <p:extLst>
      <p:ext uri="{BB962C8B-B14F-4D97-AF65-F5344CB8AC3E}">
        <p14:creationId xmlns:p14="http://schemas.microsoft.com/office/powerpoint/2010/main" val="3569466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8229600" y="6480314"/>
            <a:ext cx="3483519" cy="377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Funnell landscape from Ken Dill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Challenging Hill Climbing Landscape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B26E61E-2254-2849-9F55-1E341027D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423" y="838200"/>
            <a:ext cx="7908108" cy="544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43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15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Dealing with Local Optima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19CD0E-E350-7E47-97A6-F2231171B567}"/>
              </a:ext>
            </a:extLst>
          </p:cNvPr>
          <p:cNvSpPr txBox="1">
            <a:spLocks/>
          </p:cNvSpPr>
          <p:nvPr/>
        </p:nvSpPr>
        <p:spPr>
          <a:xfrm>
            <a:off x="238125" y="828105"/>
            <a:ext cx="11715750" cy="55595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Randomization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Random/multi restart allows </a:t>
            </a:r>
            <a:r>
              <a:rPr lang="en-US" dirty="0">
                <a:solidFill>
                  <a:srgbClr val="FF0000"/>
                </a:solidFill>
              </a:rPr>
              <a:t>embarrassing parallelization</a:t>
            </a:r>
          </a:p>
          <a:p>
            <a:pPr lvl="1"/>
            <a:r>
              <a:rPr lang="en-US" dirty="0"/>
              <a:t>Iterated Local Search (ILS)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dirty="0"/>
              <a:t>Memory-less randomized/stochastic search optimization:</a:t>
            </a:r>
          </a:p>
          <a:p>
            <a:pPr marL="457200" lvl="1" indent="0">
              <a:buNone/>
            </a:pPr>
            <a:r>
              <a:rPr lang="en-US" dirty="0"/>
              <a:t>Monte Carlo search</a:t>
            </a:r>
          </a:p>
          <a:p>
            <a:pPr marL="457200" lvl="1" indent="0">
              <a:buNone/>
            </a:pPr>
            <a:r>
              <a:rPr lang="en-US" dirty="0"/>
              <a:t>Simulated Annealing Monte Carlo</a:t>
            </a:r>
          </a:p>
          <a:p>
            <a:pPr marL="9525" lvl="1" indent="0">
              <a:buNone/>
            </a:pPr>
            <a:r>
              <a:rPr lang="en-US" dirty="0"/>
              <a:t>Memory-based randomized search:</a:t>
            </a:r>
          </a:p>
          <a:p>
            <a:pPr marL="352425" lvl="1" indent="-342900"/>
            <a:r>
              <a:rPr lang="en-US" dirty="0"/>
              <a:t>Memory via search structure</a:t>
            </a:r>
          </a:p>
          <a:p>
            <a:pPr marL="809625" lvl="2" indent="-342900"/>
            <a:r>
              <a:rPr lang="en-US" dirty="0"/>
              <a:t>List: </a:t>
            </a:r>
            <a:r>
              <a:rPr lang="en-US" dirty="0" err="1"/>
              <a:t>tabu</a:t>
            </a:r>
            <a:r>
              <a:rPr lang="en-US" dirty="0"/>
              <a:t> search</a:t>
            </a:r>
          </a:p>
          <a:p>
            <a:pPr marL="809625" lvl="2" indent="-342900"/>
            <a:r>
              <a:rPr lang="en-US" dirty="0"/>
              <a:t>Tree-/graph based search</a:t>
            </a:r>
          </a:p>
          <a:p>
            <a:pPr marL="0" indent="-447675"/>
            <a:r>
              <a:rPr lang="en-US" dirty="0"/>
              <a:t>Memory via population</a:t>
            </a:r>
          </a:p>
          <a:p>
            <a:pPr marL="914400" lvl="2" indent="-447675"/>
            <a:r>
              <a:rPr lang="en-US" dirty="0"/>
              <a:t>Evolutionary search strategies</a:t>
            </a:r>
          </a:p>
          <a:p>
            <a:pPr marL="914400" lvl="2" indent="-447675"/>
            <a:r>
              <a:rPr lang="en-US" dirty="0"/>
              <a:t>Evolutionary Algorithms (</a:t>
            </a:r>
            <a:r>
              <a:rPr lang="en-US" dirty="0" err="1"/>
              <a:t>Eas</a:t>
            </a:r>
            <a:r>
              <a:rPr lang="en-US" dirty="0"/>
              <a:t>)</a:t>
            </a:r>
          </a:p>
          <a:p>
            <a:pPr marL="914400" lvl="2" indent="-447675"/>
            <a:r>
              <a:rPr lang="en-US" dirty="0"/>
              <a:t>Genetic Algorithms (GA)</a:t>
            </a:r>
          </a:p>
          <a:p>
            <a:pPr marL="952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77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16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Random-Restart Hill Climbers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FC4835-3445-5A46-961F-6955C849310E}"/>
              </a:ext>
            </a:extLst>
          </p:cNvPr>
          <p:cNvSpPr txBox="1">
            <a:spLocks/>
          </p:cNvSpPr>
          <p:nvPr/>
        </p:nvSpPr>
        <p:spPr>
          <a:xfrm>
            <a:off x="341258" y="903487"/>
            <a:ext cx="11715750" cy="3693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FF0000"/>
                </a:solidFill>
              </a:rPr>
              <a:t>Idea</a:t>
            </a:r>
            <a:r>
              <a:rPr lang="en-US" sz="2600" dirty="0"/>
              <a:t>: Launch multiple hill climbers from different initial states/configurations.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FF0000"/>
                </a:solidFill>
              </a:rPr>
              <a:t>Bonus</a:t>
            </a:r>
            <a:r>
              <a:rPr lang="en-US" sz="2600" dirty="0"/>
              <a:t>: Amenable to embarrassing parallelization.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FF0000"/>
                </a:solidFill>
              </a:rPr>
              <a:t>Take-away</a:t>
            </a:r>
            <a:r>
              <a:rPr lang="en-US" sz="2600" dirty="0"/>
              <a:t>: It is often better to spend CPU time exploring the space, then carefully optimizing from an initial condition.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600" b="1" dirty="0">
                <a:solidFill>
                  <a:srgbClr val="FF0000"/>
                </a:solidFill>
              </a:rPr>
              <a:t>Why</a:t>
            </a:r>
            <a:r>
              <a:rPr lang="en-US" sz="2600" dirty="0"/>
              <a:t>?</a:t>
            </a:r>
          </a:p>
          <a:p>
            <a:pPr marL="9525" lvl="1" indent="0">
              <a:buNone/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2BC602-A978-5840-BF8C-7E892225C526}"/>
              </a:ext>
            </a:extLst>
          </p:cNvPr>
          <p:cNvSpPr txBox="1">
            <a:spLocks/>
          </p:cNvSpPr>
          <p:nvPr/>
        </p:nvSpPr>
        <p:spPr>
          <a:xfrm>
            <a:off x="1039090" y="4597471"/>
            <a:ext cx="10685408" cy="17162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525" lvl="2" indent="0">
              <a:buNone/>
            </a:pPr>
            <a:r>
              <a:rPr lang="en-US" sz="2800" dirty="0"/>
              <a:t>Repeated restarts give a global view of the state space (instead of just the local one provided by each climber).</a:t>
            </a:r>
          </a:p>
          <a:p>
            <a:pPr marL="9525" lvl="2" indent="0">
              <a:buNone/>
            </a:pPr>
            <a:endParaRPr lang="en-US" sz="2800" dirty="0"/>
          </a:p>
          <a:p>
            <a:pPr marL="9525" lvl="2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Drawback</a:t>
            </a:r>
            <a:r>
              <a:rPr lang="en-US" sz="2800" dirty="0"/>
              <a:t>?  The hill climbers do not talk to one another.</a:t>
            </a:r>
          </a:p>
          <a:p>
            <a:pPr marL="952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Escaping a local maximum/minimum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581C8B-124A-2942-B467-292FA692A67C}"/>
              </a:ext>
            </a:extLst>
          </p:cNvPr>
          <p:cNvSpPr txBox="1">
            <a:spLocks/>
          </p:cNvSpPr>
          <p:nvPr/>
        </p:nvSpPr>
        <p:spPr>
          <a:xfrm>
            <a:off x="287392" y="5082344"/>
            <a:ext cx="11715750" cy="425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escape from a local minimum?</a:t>
            </a:r>
          </a:p>
          <a:p>
            <a:pPr marL="9525" lvl="1" indent="0">
              <a:buNone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25C3E9-05F4-764E-8C3A-80143C32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5327" y="1008511"/>
            <a:ext cx="7679879" cy="42413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EF40E12-9EBF-B445-90CD-D5C60B581C00}"/>
              </a:ext>
            </a:extLst>
          </p:cNvPr>
          <p:cNvSpPr txBox="1">
            <a:spLocks/>
          </p:cNvSpPr>
          <p:nvPr/>
        </p:nvSpPr>
        <p:spPr>
          <a:xfrm>
            <a:off x="287392" y="5681836"/>
            <a:ext cx="11715750" cy="4250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Make a random move – </a:t>
            </a:r>
            <a:r>
              <a:rPr lang="en-US" dirty="0"/>
              <a:t>this is what we call </a:t>
            </a:r>
            <a:r>
              <a:rPr lang="en-US" b="1" dirty="0">
                <a:solidFill>
                  <a:srgbClr val="FF0000"/>
                </a:solidFill>
              </a:rPr>
              <a:t>Iterated Local Search (ILS)</a:t>
            </a:r>
            <a:endParaRPr lang="en-US" dirty="0"/>
          </a:p>
          <a:p>
            <a:pPr marL="9525" lvl="1" indent="0">
              <a:buNone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53E228-743B-7B48-84C1-CCF8A215FA92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05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Local Beam Search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44A85D-DFEB-6D46-B00C-758B487E5326}"/>
              </a:ext>
            </a:extLst>
          </p:cNvPr>
          <p:cNvSpPr txBox="1">
            <a:spLocks/>
          </p:cNvSpPr>
          <p:nvPr/>
        </p:nvSpPr>
        <p:spPr>
          <a:xfrm>
            <a:off x="188858" y="847559"/>
            <a:ext cx="9459968" cy="627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rgbClr val="FF0000"/>
                </a:solidFill>
              </a:rPr>
              <a:t>Idea</a:t>
            </a:r>
            <a:r>
              <a:rPr lang="en-US" sz="2600" dirty="0"/>
              <a:t>: Don’t keep just a single state, keep </a:t>
            </a:r>
            <a:r>
              <a:rPr lang="en-US" sz="2600" i="1" dirty="0"/>
              <a:t>k</a:t>
            </a:r>
            <a:r>
              <a:rPr lang="en-US" sz="2600" dirty="0"/>
              <a:t> states.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4777453-31FF-F94F-9DA2-0D63B3F77680}"/>
              </a:ext>
            </a:extLst>
          </p:cNvPr>
          <p:cNvSpPr txBox="1">
            <a:spLocks/>
          </p:cNvSpPr>
          <p:nvPr/>
        </p:nvSpPr>
        <p:spPr>
          <a:xfrm>
            <a:off x="188858" y="1613548"/>
            <a:ext cx="9459968" cy="964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Not the same a </a:t>
            </a:r>
            <a:r>
              <a:rPr lang="en-US" sz="2600" i="1" dirty="0"/>
              <a:t>k</a:t>
            </a:r>
            <a:r>
              <a:rPr lang="en-US" sz="2600" dirty="0"/>
              <a:t> searches in parallel!</a:t>
            </a:r>
          </a:p>
          <a:p>
            <a:pPr marL="0" indent="0">
              <a:buNone/>
            </a:pPr>
            <a:r>
              <a:rPr lang="en-US" sz="2600" dirty="0"/>
              <a:t>Search that finds good states recruits other searches to join them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BD61578-5873-C343-AA59-1BE414DF7374}"/>
              </a:ext>
            </a:extLst>
          </p:cNvPr>
          <p:cNvSpPr txBox="1">
            <a:spLocks/>
          </p:cNvSpPr>
          <p:nvPr/>
        </p:nvSpPr>
        <p:spPr>
          <a:xfrm>
            <a:off x="188858" y="4909208"/>
            <a:ext cx="2637469" cy="6278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Issues/Problems?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2B2AE6-3AA7-264C-BC09-2A388818289B}"/>
              </a:ext>
            </a:extLst>
          </p:cNvPr>
          <p:cNvSpPr txBox="1">
            <a:spLocks/>
          </p:cNvSpPr>
          <p:nvPr/>
        </p:nvSpPr>
        <p:spPr>
          <a:xfrm>
            <a:off x="188858" y="2603359"/>
            <a:ext cx="9459968" cy="21933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Generate </a:t>
            </a:r>
            <a:r>
              <a:rPr lang="en-US" sz="2600" i="1" dirty="0"/>
              <a:t>k </a:t>
            </a:r>
            <a:r>
              <a:rPr lang="en-US" sz="2600" dirty="0"/>
              <a:t>starting states at random</a:t>
            </a:r>
            <a:r>
              <a:rPr lang="en-US" sz="2600" i="1" dirty="0"/>
              <a:t>.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REPEAT</a:t>
            </a:r>
          </a:p>
          <a:p>
            <a:pPr marL="457200" lvl="1" indent="0">
              <a:buNone/>
            </a:pPr>
            <a:r>
              <a:rPr lang="en-US" dirty="0"/>
              <a:t>For each state </a:t>
            </a:r>
            <a:r>
              <a:rPr lang="en-US" i="1" dirty="0"/>
              <a:t>k</a:t>
            </a:r>
            <a:r>
              <a:rPr lang="en-US" dirty="0"/>
              <a:t> generate a successor state</a:t>
            </a:r>
          </a:p>
          <a:p>
            <a:pPr marL="457200" lvl="1" indent="0">
              <a:buNone/>
            </a:pPr>
            <a:r>
              <a:rPr lang="en-US" dirty="0"/>
              <a:t>Pick the best </a:t>
            </a:r>
            <a:r>
              <a:rPr lang="en-US" i="1" dirty="0"/>
              <a:t>k</a:t>
            </a:r>
            <a:r>
              <a:rPr lang="en-US" dirty="0"/>
              <a:t> states from the set of 2</a:t>
            </a:r>
            <a:r>
              <a:rPr lang="en-US" i="1" dirty="0"/>
              <a:t>k states (the originals and the "offspring"</a:t>
            </a:r>
            <a:endParaRPr lang="en-US" sz="220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6733844-AC4F-3647-A940-561FC3F4E3E7}"/>
              </a:ext>
            </a:extLst>
          </p:cNvPr>
          <p:cNvSpPr txBox="1">
            <a:spLocks/>
          </p:cNvSpPr>
          <p:nvPr/>
        </p:nvSpPr>
        <p:spPr>
          <a:xfrm>
            <a:off x="3250713" y="4909207"/>
            <a:ext cx="8622632" cy="16296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/>
              <a:t>Quite often, all k states end up on some local "hill"</a:t>
            </a:r>
          </a:p>
          <a:p>
            <a:pPr marL="0" indent="0">
              <a:buNone/>
            </a:pPr>
            <a:r>
              <a:rPr lang="en-US" sz="2600" b="1" dirty="0">
                <a:solidFill>
                  <a:srgbClr val="00B0F0"/>
                </a:solidFill>
              </a:rPr>
              <a:t>Solution</a:t>
            </a:r>
            <a:r>
              <a:rPr lang="en-US" sz="2600" dirty="0"/>
              <a:t>: choose k successors randomly (biased towards "good" states".  This is call Monte Carlo sampling (robotics/computer vision use this in particle filters).</a:t>
            </a:r>
          </a:p>
        </p:txBody>
      </p:sp>
    </p:spTree>
    <p:extLst>
      <p:ext uri="{BB962C8B-B14F-4D97-AF65-F5344CB8AC3E}">
        <p14:creationId xmlns:p14="http://schemas.microsoft.com/office/powerpoint/2010/main" val="27238657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19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Simulated Annealing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737C342-3D91-B548-B76F-8C76AF918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027" y="1020762"/>
            <a:ext cx="2517901" cy="185614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1BA7C5A-8963-FE44-A753-177DC15BBA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0436" y="988458"/>
            <a:ext cx="8229600" cy="4525963"/>
          </a:xfrm>
        </p:spPr>
        <p:txBody>
          <a:bodyPr/>
          <a:lstStyle/>
          <a:p>
            <a:pPr eaLnBrk="1" hangingPunct="1"/>
            <a:r>
              <a:rPr lang="en-US" sz="2400" dirty="0"/>
              <a:t>Idea:  Escape local maxima by allowing downhill moves</a:t>
            </a:r>
          </a:p>
          <a:p>
            <a:pPr lvl="1" eaLnBrk="1" hangingPunct="1"/>
            <a:r>
              <a:rPr lang="en-US" sz="2000" dirty="0"/>
              <a:t>But make them rarer as time goes on</a:t>
            </a:r>
          </a:p>
          <a:p>
            <a:pPr eaLnBrk="1" hangingPunct="1"/>
            <a:endParaRPr lang="en-US" sz="24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EBDD57A-F71C-B446-99D7-5341AD6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33731" y="2970235"/>
            <a:ext cx="3557833" cy="3321038"/>
          </a:xfrm>
          <a:prstGeom prst="rect">
            <a:avLst/>
          </a:prstGeom>
          <a:noFill/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0B60EF4-C83E-2C4B-A43A-A5BF1D990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5236" y="1979059"/>
            <a:ext cx="7848600" cy="42878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634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3B059-B71F-1941-BF35-D591C4645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24" y="1099114"/>
            <a:ext cx="10997758" cy="4920679"/>
          </a:xfrm>
        </p:spPr>
        <p:txBody>
          <a:bodyPr>
            <a:no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HW 2 is due tonight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 1 is due this Monday, Feb  22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First quiz is released today after class.  It is due tomorrow by 5:00 pm tomorrow Friday).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Announcements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03AD522-264D-2E4E-8CFE-B1855AFD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340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20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Simulated Annealing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>
            <a:extLst>
              <a:ext uri="{FF2B5EF4-FFF2-40B4-BE49-F238E27FC236}">
                <a16:creationId xmlns:a16="http://schemas.microsoft.com/office/drawing/2014/main" id="{4FF60635-66E6-A64A-87B5-C6F9BF41D95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76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Theoretical guarantee: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Stationary distribution:</a:t>
            </a:r>
          </a:p>
          <a:p>
            <a:pPr lvl="1" eaLnBrk="1" hangingPunct="1">
              <a:lnSpc>
                <a:spcPct val="80000"/>
              </a:lnSpc>
            </a:pPr>
            <a:endParaRPr lang="en-US" sz="900" dirty="0"/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If T decreased slowly enough,</a:t>
            </a:r>
          </a:p>
          <a:p>
            <a:pPr lvl="1"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en-US" sz="2400" dirty="0"/>
              <a:t>	will converge to optimal state!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Is this an interesting guarantee?</a:t>
            </a:r>
          </a:p>
          <a:p>
            <a:pPr eaLnBrk="1" hangingPunct="1">
              <a:lnSpc>
                <a:spcPct val="80000"/>
              </a:lnSpc>
            </a:pPr>
            <a:endParaRPr lang="en-US" sz="2800" dirty="0"/>
          </a:p>
          <a:p>
            <a:pPr eaLnBrk="1" hangingPunct="1">
              <a:lnSpc>
                <a:spcPct val="80000"/>
              </a:lnSpc>
            </a:pPr>
            <a:r>
              <a:rPr lang="en-US" sz="2800" dirty="0"/>
              <a:t>Sounds like magic, but reality is reality: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The more downhill steps you need to escape a local optimum, the less likely you are to ever make them all in a row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dirty="0"/>
              <a:t>People think hard about </a:t>
            </a:r>
            <a:r>
              <a:rPr lang="en-US" sz="2400" i="1" dirty="0"/>
              <a:t>ridge operators </a:t>
            </a:r>
            <a:r>
              <a:rPr lang="en-US" sz="2400" dirty="0"/>
              <a:t>which let you jump around the space in better ways</a:t>
            </a:r>
          </a:p>
        </p:txBody>
      </p:sp>
      <p:pic>
        <p:nvPicPr>
          <p:cNvPr id="13" name="Picture 4" descr="txp_fig">
            <a:extLst>
              <a:ext uri="{FF2B5EF4-FFF2-40B4-BE49-F238E27FC236}">
                <a16:creationId xmlns:a16="http://schemas.microsoft.com/office/drawing/2014/main" id="{9A31A27A-8BE5-9448-B1B3-73799555BA2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2" y="1598613"/>
            <a:ext cx="1941513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3BC44C2-8BB7-8C42-BBF4-39CC1EA56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6962" y="1371606"/>
            <a:ext cx="3557833" cy="3321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28006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21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Genetic Algorithms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3">
            <a:extLst>
              <a:ext uri="{FF2B5EF4-FFF2-40B4-BE49-F238E27FC236}">
                <a16:creationId xmlns:a16="http://schemas.microsoft.com/office/drawing/2014/main" id="{3B243E08-15D1-5F4F-8771-AD5EB5A8A5E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4648200"/>
            <a:ext cx="114300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/>
              <a:t>Genetic algorithms use a natural selection metaphor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Keep best N hypotheses at each step (selection) based on a fitness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Also have </a:t>
            </a:r>
            <a:r>
              <a:rPr lang="en-US" sz="2000" dirty="0" err="1"/>
              <a:t>pairwise</a:t>
            </a:r>
            <a:r>
              <a:rPr lang="en-US" sz="2000" dirty="0"/>
              <a:t> crossover operators, with optional mutation to give variety</a:t>
            </a:r>
          </a:p>
          <a:p>
            <a:pPr lvl="3">
              <a:lnSpc>
                <a:spcPct val="90000"/>
              </a:lnSpc>
            </a:pPr>
            <a:endParaRPr lang="en-US" sz="1200" dirty="0"/>
          </a:p>
          <a:p>
            <a:pPr eaLnBrk="1" hangingPunct="1">
              <a:lnSpc>
                <a:spcPct val="90000"/>
              </a:lnSpc>
            </a:pPr>
            <a:r>
              <a:rPr lang="en-US" sz="2400" dirty="0"/>
              <a:t>Possibly the most misunderstood, misapplied (and even maligned) technique around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370573B6-D519-8E40-9695-23E319C37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" y="1676401"/>
            <a:ext cx="8391525" cy="2490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7607CBF8-B51A-FF46-A25C-ACACF1140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7358" y="1321658"/>
            <a:ext cx="2892079" cy="3474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434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Learning Objectives for Today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5"/>
            <a:ext cx="5437340" cy="2134546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Local Search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Hill Climbers 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pPr lvl="1"/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Beam Search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3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0528856-919F-DB4B-97BC-D0DB7EE90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44355" y="1068202"/>
            <a:ext cx="6084208" cy="56366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08516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B75BA7C-0B04-FC4D-B3B3-3483384165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Review of Search Problems/Methods so Far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8CC034-743F-3C4A-951F-F5A2FCBE86E0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8C1CF377-02C4-5A44-B919-65CD6BFF4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82" y="1294454"/>
            <a:ext cx="6745740" cy="3187979"/>
          </a:xfrm>
        </p:spPr>
        <p:txBody>
          <a:bodyPr>
            <a:no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Uninformed and Informed Search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Systematic search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Assume finite state space (not always the case)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Environment may not be fully observable</a:t>
            </a:r>
          </a:p>
        </p:txBody>
      </p:sp>
      <p:sp>
        <p:nvSpPr>
          <p:cNvPr id="36" name="Slide Number Placeholder 5">
            <a:extLst>
              <a:ext uri="{FF2B5EF4-FFF2-40B4-BE49-F238E27FC236}">
                <a16:creationId xmlns:a16="http://schemas.microsoft.com/office/drawing/2014/main" id="{015DD19B-C37F-8643-ADDF-06EDA10C7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4</a:t>
            </a:fld>
            <a:endParaRPr lang="en-US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5A9EF19-D50B-E04A-8CD7-6EE17120C2C6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8531EC-F4FE-F44D-8BAC-A93B17702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10" y="2854312"/>
            <a:ext cx="6326110" cy="340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89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EF59E41-0BAC-D94F-91E7-873DDB5D923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-19050"/>
            <a:ext cx="12192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Local Search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A2BA32-6139-854A-ABA0-139C6E9DA513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B6B82A3-4DB1-3640-B5AC-BF5442E98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5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EF2F0C-6CAE-654E-81E7-9C5A6D8C76AA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26C782A-7953-D042-B7AF-645CE9CA1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5160" y="1569345"/>
            <a:ext cx="9408592" cy="44432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50532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159026" y="1158874"/>
            <a:ext cx="5446644" cy="4876800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Traveling </a:t>
            </a:r>
            <a:r>
              <a:rPr lang="en-US" sz="2400" dirty="0" err="1"/>
              <a:t>Salemans</a:t>
            </a:r>
            <a:r>
              <a:rPr lang="en-US" sz="2400" dirty="0"/>
              <a:t> Problem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Placing N-queens on a chessboard so no queens can "attack" each other 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Design the layout of a circuit board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Protein structure prediction 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1C2F52-F684-F643-A323-F5A04775A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FEB974-C25B-4341-BC49-3DFE9348ABBC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F087E4C0-6F29-754B-A8BA-6D67CEB6AB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Other Problems to Solve?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C72497-A499-1C41-9075-B471809E8CEC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08FECB2-5677-E84B-BF68-AEEA9E8B3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114" y="950119"/>
            <a:ext cx="2126813" cy="220587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DCD384-1855-0447-929D-6BA6EAF0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102" y="950119"/>
            <a:ext cx="2857500" cy="284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0A1C84-24BD-3D49-8CAC-498932ABB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49" y="4086533"/>
            <a:ext cx="2191301" cy="2049622"/>
          </a:xfrm>
          <a:prstGeom prst="rect">
            <a:avLst/>
          </a:prstGeom>
        </p:spPr>
      </p:pic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5BCB75E7-F3B6-544B-A209-00FE1A2A4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6392" y="3914848"/>
            <a:ext cx="2459870" cy="253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71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7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Optimization Problems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">
            <a:extLst>
              <a:ext uri="{FF2B5EF4-FFF2-40B4-BE49-F238E27FC236}">
                <a16:creationId xmlns:a16="http://schemas.microsoft.com/office/drawing/2014/main" id="{934B1218-A9FA-EC4F-9C34-3D7D41AF87B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59026" y="1250152"/>
            <a:ext cx="5446644" cy="536563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Key Difference from problems so far?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E4BA5C3E-A33A-8641-917E-F3E7FC245394}"/>
              </a:ext>
            </a:extLst>
          </p:cNvPr>
          <p:cNvSpPr txBox="1">
            <a:spLocks noChangeArrowheads="1"/>
          </p:cNvSpPr>
          <p:nvPr/>
        </p:nvSpPr>
        <p:spPr>
          <a:xfrm>
            <a:off x="993913" y="1839105"/>
            <a:ext cx="6897758" cy="5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The goal itself is the solution.  </a:t>
            </a:r>
            <a:r>
              <a:rPr lang="en-US" sz="2400" b="1" dirty="0">
                <a:solidFill>
                  <a:srgbClr val="FF0000"/>
                </a:solidFill>
              </a:rPr>
              <a:t>No path required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AE38D6E-083B-054F-829D-12B4A0297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537" y="1020762"/>
            <a:ext cx="2857500" cy="2844800"/>
          </a:xfrm>
          <a:prstGeom prst="rect">
            <a:avLst/>
          </a:prstGeom>
        </p:spPr>
      </p:pic>
      <p:sp>
        <p:nvSpPr>
          <p:cNvPr id="46" name="Rectangle 3">
            <a:extLst>
              <a:ext uri="{FF2B5EF4-FFF2-40B4-BE49-F238E27FC236}">
                <a16:creationId xmlns:a16="http://schemas.microsoft.com/office/drawing/2014/main" id="{44621E04-D18A-FC48-B9A5-84160A66DD2C}"/>
              </a:ext>
            </a:extLst>
          </p:cNvPr>
          <p:cNvSpPr txBox="1">
            <a:spLocks noChangeArrowheads="1"/>
          </p:cNvSpPr>
          <p:nvPr/>
        </p:nvSpPr>
        <p:spPr>
          <a:xfrm>
            <a:off x="993913" y="2475352"/>
            <a:ext cx="6897758" cy="5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400" dirty="0"/>
              <a:t>The state space is a set of </a:t>
            </a:r>
            <a:r>
              <a:rPr lang="en-US" sz="2400" b="1" dirty="0"/>
              <a:t>complete </a:t>
            </a:r>
            <a:r>
              <a:rPr lang="en-US" sz="2400" dirty="0"/>
              <a:t>solutions</a:t>
            </a:r>
            <a:r>
              <a:rPr lang="en-US" sz="2400" b="1" dirty="0"/>
              <a:t>.</a:t>
            </a:r>
            <a:endParaRPr lang="en-US" sz="24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C1D3984F-6842-3741-B842-6761A9853040}"/>
              </a:ext>
            </a:extLst>
          </p:cNvPr>
          <p:cNvSpPr txBox="1">
            <a:spLocks noChangeArrowheads="1"/>
          </p:cNvSpPr>
          <p:nvPr/>
        </p:nvSpPr>
        <p:spPr>
          <a:xfrm>
            <a:off x="159026" y="3180556"/>
            <a:ext cx="6897758" cy="536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Find the optimal configuration.</a:t>
            </a:r>
            <a:endParaRPr lang="en-US" sz="2400" dirty="0">
              <a:solidFill>
                <a:srgbClr val="FF000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8" name="Rectangle 3">
            <a:extLst>
              <a:ext uri="{FF2B5EF4-FFF2-40B4-BE49-F238E27FC236}">
                <a16:creationId xmlns:a16="http://schemas.microsoft.com/office/drawing/2014/main" id="{2CE5AFF3-2407-1B4C-9414-240E0CAAB466}"/>
              </a:ext>
            </a:extLst>
          </p:cNvPr>
          <p:cNvSpPr txBox="1">
            <a:spLocks noChangeArrowheads="1"/>
          </p:cNvSpPr>
          <p:nvPr/>
        </p:nvSpPr>
        <p:spPr>
          <a:xfrm>
            <a:off x="159025" y="4137474"/>
            <a:ext cx="8543511" cy="1882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None/>
            </a:pPr>
            <a:r>
              <a:rPr lang="en-US" sz="2400" dirty="0"/>
              <a:t>Key idea: </a:t>
            </a:r>
            <a:r>
              <a:rPr lang="en-US" sz="2400" b="1" dirty="0">
                <a:solidFill>
                  <a:srgbClr val="FF0000"/>
                </a:solidFill>
              </a:rPr>
              <a:t>Iterative improvement</a:t>
            </a:r>
            <a:endParaRPr lang="en-US" sz="2400" dirty="0"/>
          </a:p>
          <a:p>
            <a:pPr lvl="1">
              <a:lnSpc>
                <a:spcPct val="80000"/>
              </a:lnSpc>
            </a:pPr>
            <a:r>
              <a:rPr lang="en-US" sz="2000" dirty="0"/>
              <a:t>Keep a single "current" state, try to improve it.  That is, no memory of what has been found so far, hence, sometimes called (memory-less) local search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Iterative</a:t>
            </a:r>
            <a:r>
              <a:rPr lang="en-US" sz="2000" dirty="0"/>
              <a:t> refers to iterating between states</a:t>
            </a:r>
          </a:p>
          <a:p>
            <a:pPr lvl="1">
              <a:lnSpc>
                <a:spcPct val="8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Improvement</a:t>
            </a:r>
            <a:r>
              <a:rPr lang="en-US" sz="2000" dirty="0"/>
              <a:t> refers to later states improving some objective/goal function or satisfying more 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24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5842D2-1111-B74F-80FF-F623445BD27E}"/>
              </a:ext>
            </a:extLst>
          </p:cNvPr>
          <p:cNvSpPr txBox="1">
            <a:spLocks/>
          </p:cNvSpPr>
          <p:nvPr/>
        </p:nvSpPr>
        <p:spPr>
          <a:xfrm>
            <a:off x="9899115" y="6538912"/>
            <a:ext cx="1814004" cy="247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Figure from Berkley AI</a:t>
            </a:r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Traveling Salesman Problem (TSP)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ontent Placeholder 2">
            <a:extLst>
              <a:ext uri="{FF2B5EF4-FFF2-40B4-BE49-F238E27FC236}">
                <a16:creationId xmlns:a16="http://schemas.microsoft.com/office/drawing/2014/main" id="{5CCE7F75-426C-DF43-8E97-A9F476E4B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900507"/>
            <a:ext cx="11620500" cy="57094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Start with any complete tour, perform pairwise exchanges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32B5E9E1-1A58-2949-9333-781CA2FC3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743" y="1524319"/>
            <a:ext cx="7540418" cy="2852245"/>
          </a:xfrm>
          <a:prstGeom prst="rect">
            <a:avLst/>
          </a:prstGeom>
        </p:spPr>
      </p:pic>
      <p:sp>
        <p:nvSpPr>
          <p:cNvPr id="142" name="Content Placeholder 2">
            <a:extLst>
              <a:ext uri="{FF2B5EF4-FFF2-40B4-BE49-F238E27FC236}">
                <a16:creationId xmlns:a16="http://schemas.microsoft.com/office/drawing/2014/main" id="{CE14CA64-C2AD-D849-9450-6ECFC16AF542}"/>
              </a:ext>
            </a:extLst>
          </p:cNvPr>
          <p:cNvSpPr txBox="1">
            <a:spLocks/>
          </p:cNvSpPr>
          <p:nvPr/>
        </p:nvSpPr>
        <p:spPr>
          <a:xfrm>
            <a:off x="490702" y="4710506"/>
            <a:ext cx="11620500" cy="1048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Variants of this approach get within </a:t>
            </a:r>
            <a:r>
              <a:rPr lang="en-US" b="1" dirty="0">
                <a:solidFill>
                  <a:srgbClr val="FF0000"/>
                </a:solidFill>
              </a:rPr>
              <a:t>1%</a:t>
            </a:r>
            <a:r>
              <a:rPr lang="en-US" dirty="0"/>
              <a:t> of the optimal solution very quickly (even with thousands of cities)</a:t>
            </a:r>
          </a:p>
        </p:txBody>
      </p:sp>
    </p:spTree>
    <p:extLst>
      <p:ext uri="{BB962C8B-B14F-4D97-AF65-F5344CB8AC3E}">
        <p14:creationId xmlns:p14="http://schemas.microsoft.com/office/powerpoint/2010/main" val="3044329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B3048B3-03A9-B147-9F3C-AC674E87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0311" y="6356350"/>
            <a:ext cx="625617" cy="365125"/>
          </a:xfrm>
        </p:spPr>
        <p:txBody>
          <a:bodyPr/>
          <a:lstStyle/>
          <a:p>
            <a:fld id="{2FBE9FE5-B1FE-D34A-9F6B-9382BD8E23AD}" type="slidenum">
              <a:rPr lang="en-US" smtClean="0"/>
              <a:t>9</a:t>
            </a:fld>
            <a:endParaRPr lang="en-US" dirty="0"/>
          </a:p>
        </p:txBody>
      </p:sp>
      <p:sp>
        <p:nvSpPr>
          <p:cNvPr id="30" name="Rectangle 2">
            <a:extLst>
              <a:ext uri="{FF2B5EF4-FFF2-40B4-BE49-F238E27FC236}">
                <a16:creationId xmlns:a16="http://schemas.microsoft.com/office/drawing/2014/main" id="{13343B34-7165-2344-BCCE-D6414EDB6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19050"/>
            <a:ext cx="12192000" cy="85725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Example: n-queens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6008E-E099-3D43-8AE2-BA014CCF9E3F}"/>
              </a:ext>
            </a:extLst>
          </p:cNvPr>
          <p:cNvCxnSpPr>
            <a:cxnSpLocks/>
          </p:cNvCxnSpPr>
          <p:nvPr/>
        </p:nvCxnSpPr>
        <p:spPr>
          <a:xfrm>
            <a:off x="0" y="838200"/>
            <a:ext cx="12192000" cy="0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ontent Placeholder 2">
            <a:extLst>
              <a:ext uri="{FF2B5EF4-FFF2-40B4-BE49-F238E27FC236}">
                <a16:creationId xmlns:a16="http://schemas.microsoft.com/office/drawing/2014/main" id="{89C4C56E-3431-6545-8291-02D5F0B79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50" y="900507"/>
            <a:ext cx="11620500" cy="14958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Put </a:t>
            </a:r>
            <a:r>
              <a:rPr lang="en-US" i="1" dirty="0"/>
              <a:t>n</a:t>
            </a:r>
            <a:r>
              <a:rPr lang="en-US" dirty="0"/>
              <a:t> queens on an n x n board with no two queens on the same row, column, or diagonal.</a:t>
            </a:r>
          </a:p>
          <a:p>
            <a:pPr marL="0" indent="0">
              <a:buNone/>
            </a:pPr>
            <a:r>
              <a:rPr lang="en-US" dirty="0"/>
              <a:t>Move a queen to reduce number of conflicts.</a:t>
            </a:r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6515F682-38C5-4942-AAA5-D28436F58EA6}"/>
              </a:ext>
            </a:extLst>
          </p:cNvPr>
          <p:cNvSpPr txBox="1">
            <a:spLocks/>
          </p:cNvSpPr>
          <p:nvPr/>
        </p:nvSpPr>
        <p:spPr>
          <a:xfrm>
            <a:off x="285750" y="5044584"/>
            <a:ext cx="11620500" cy="1351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Local search techniques can solve this problem almost instantaneously for very large n (n = 1 million) (recall an 8x8 board has 8</a:t>
            </a:r>
            <a:r>
              <a:rPr lang="en-US" baseline="30000" dirty="0"/>
              <a:t>8</a:t>
            </a:r>
            <a:r>
              <a:rPr lang="en-US" dirty="0"/>
              <a:t> states (≈ 17 million states).</a:t>
            </a:r>
            <a:endParaRPr lang="en-US" baseline="30000" dirty="0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D28A2236-3F82-274F-97AF-F9B7BE2FD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287" y="2189466"/>
            <a:ext cx="9248672" cy="28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159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p(x) \propto e^{\frac{E(x)}{kT}}&#10;\]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85"/>
  <p:tag name="BOXHEIGHT" val="283"/>
  <p:tag name="BOXFONT" val="10"/>
  <p:tag name="BOXWRAP" val="False"/>
  <p:tag name="WORKAROUNDTRANSPARENCYBUG" val="False"/>
  <p:tag name="ALLOWFONTSUBSTITUTION" val="False"/>
  <p:tag name="BITMAPFORMAT" val="pngmono"/>
  <p:tag name="ORIGWIDTH" val="116"/>
  <p:tag name="PICTUREFILESIZE" val="870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13123</TotalTime>
  <Words>1367</Words>
  <Application>Microsoft Macintosh PowerPoint</Application>
  <PresentationFormat>Widescreen</PresentationFormat>
  <Paragraphs>215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Wingdings</vt:lpstr>
      <vt:lpstr>Office Theme</vt:lpstr>
      <vt:lpstr>Artificial  Intelligence</vt:lpstr>
      <vt:lpstr>Announcements</vt:lpstr>
      <vt:lpstr>Learning Objectives for Today</vt:lpstr>
      <vt:lpstr>Review of Search Problems/Methods so Far</vt:lpstr>
      <vt:lpstr>PowerPoint Presentation</vt:lpstr>
      <vt:lpstr>Other Problems to Solve?</vt:lpstr>
      <vt:lpstr>Optimization Problems</vt:lpstr>
      <vt:lpstr>Example: Traveling Salesman Problem (TSP)</vt:lpstr>
      <vt:lpstr>Example: n-queens</vt:lpstr>
      <vt:lpstr>Hill Climbing Algorithm</vt:lpstr>
      <vt:lpstr>Hill Climbing</vt:lpstr>
      <vt:lpstr>Hill Climbing Generating Neighboring States</vt:lpstr>
      <vt:lpstr>Hill Climbing Quiz</vt:lpstr>
      <vt:lpstr>Challenging Hill Climbing Landscape</vt:lpstr>
      <vt:lpstr>Dealing with Local Optima</vt:lpstr>
      <vt:lpstr>Random-Restart Hill Climbers</vt:lpstr>
      <vt:lpstr>Escaping a local maximum/minimum</vt:lpstr>
      <vt:lpstr>Local Beam Search</vt:lpstr>
      <vt:lpstr>Simulated Annealing</vt:lpstr>
      <vt:lpstr>Simulated Annealing</vt:lpstr>
      <vt:lpstr>Genetic Algorithms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Molloy, Kevin Patrick - molloykp</dc:creator>
  <cp:lastModifiedBy>Molloy, Kevin Patrick - molloykp</cp:lastModifiedBy>
  <cp:revision>25</cp:revision>
  <dcterms:created xsi:type="dcterms:W3CDTF">2019-01-08T03:10:37Z</dcterms:created>
  <dcterms:modified xsi:type="dcterms:W3CDTF">2021-01-29T12:42:59Z</dcterms:modified>
</cp:coreProperties>
</file>